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56"/>
  </p:notesMasterIdLst>
  <p:handoutMasterIdLst>
    <p:handoutMasterId r:id="rId57"/>
  </p:handoutMasterIdLst>
  <p:sldIdLst>
    <p:sldId id="256" r:id="rId5"/>
    <p:sldId id="293" r:id="rId6"/>
    <p:sldId id="297" r:id="rId7"/>
    <p:sldId id="329" r:id="rId8"/>
    <p:sldId id="294" r:id="rId9"/>
    <p:sldId id="295" r:id="rId10"/>
    <p:sldId id="296" r:id="rId11"/>
    <p:sldId id="315" r:id="rId12"/>
    <p:sldId id="275" r:id="rId13"/>
    <p:sldId id="286" r:id="rId14"/>
    <p:sldId id="260" r:id="rId15"/>
    <p:sldId id="283" r:id="rId16"/>
    <p:sldId id="324" r:id="rId17"/>
    <p:sldId id="264" r:id="rId18"/>
    <p:sldId id="285" r:id="rId19"/>
    <p:sldId id="314" r:id="rId20"/>
    <p:sldId id="282" r:id="rId21"/>
    <p:sldId id="316" r:id="rId22"/>
    <p:sldId id="274" r:id="rId23"/>
    <p:sldId id="292" r:id="rId24"/>
    <p:sldId id="302" r:id="rId25"/>
    <p:sldId id="287" r:id="rId26"/>
    <p:sldId id="288" r:id="rId27"/>
    <p:sldId id="278" r:id="rId28"/>
    <p:sldId id="281" r:id="rId29"/>
    <p:sldId id="299" r:id="rId30"/>
    <p:sldId id="301" r:id="rId31"/>
    <p:sldId id="277" r:id="rId32"/>
    <p:sldId id="317" r:id="rId33"/>
    <p:sldId id="289" r:id="rId34"/>
    <p:sldId id="300" r:id="rId35"/>
    <p:sldId id="318" r:id="rId36"/>
    <p:sldId id="298" r:id="rId37"/>
    <p:sldId id="325" r:id="rId38"/>
    <p:sldId id="326" r:id="rId39"/>
    <p:sldId id="313" r:id="rId40"/>
    <p:sldId id="304" r:id="rId41"/>
    <p:sldId id="321" r:id="rId42"/>
    <p:sldId id="306" r:id="rId43"/>
    <p:sldId id="307" r:id="rId44"/>
    <p:sldId id="308" r:id="rId45"/>
    <p:sldId id="309" r:id="rId46"/>
    <p:sldId id="312" r:id="rId47"/>
    <p:sldId id="310" r:id="rId48"/>
    <p:sldId id="311" r:id="rId49"/>
    <p:sldId id="327" r:id="rId50"/>
    <p:sldId id="322" r:id="rId51"/>
    <p:sldId id="319" r:id="rId52"/>
    <p:sldId id="320" r:id="rId53"/>
    <p:sldId id="328" r:id="rId54"/>
    <p:sldId id="323" r:id="rId55"/>
  </p:sldIdLst>
  <p:sldSz cx="9144000" cy="6858000" type="screen4x3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28F1D73-A05C-43D6-BA97-EE9CF8283DCA}">
          <p14:sldIdLst>
            <p14:sldId id="256"/>
            <p14:sldId id="293"/>
            <p14:sldId id="297"/>
            <p14:sldId id="329"/>
            <p14:sldId id="294"/>
            <p14:sldId id="295"/>
            <p14:sldId id="296"/>
            <p14:sldId id="315"/>
            <p14:sldId id="275"/>
            <p14:sldId id="286"/>
            <p14:sldId id="260"/>
            <p14:sldId id="283"/>
            <p14:sldId id="324"/>
            <p14:sldId id="264"/>
            <p14:sldId id="285"/>
            <p14:sldId id="314"/>
            <p14:sldId id="282"/>
            <p14:sldId id="316"/>
            <p14:sldId id="274"/>
            <p14:sldId id="292"/>
            <p14:sldId id="302"/>
            <p14:sldId id="287"/>
            <p14:sldId id="288"/>
            <p14:sldId id="278"/>
            <p14:sldId id="281"/>
            <p14:sldId id="299"/>
            <p14:sldId id="301"/>
            <p14:sldId id="277"/>
            <p14:sldId id="317"/>
            <p14:sldId id="289"/>
            <p14:sldId id="300"/>
            <p14:sldId id="318"/>
            <p14:sldId id="298"/>
            <p14:sldId id="325"/>
          </p14:sldIdLst>
        </p14:section>
        <p14:section name="Aula 2" id="{61F5CA1B-3F25-4CB6-9626-CADBAB392E90}">
          <p14:sldIdLst>
            <p14:sldId id="326"/>
            <p14:sldId id="313"/>
            <p14:sldId id="304"/>
            <p14:sldId id="321"/>
            <p14:sldId id="306"/>
            <p14:sldId id="307"/>
            <p14:sldId id="308"/>
            <p14:sldId id="309"/>
            <p14:sldId id="312"/>
            <p14:sldId id="310"/>
            <p14:sldId id="311"/>
            <p14:sldId id="327"/>
            <p14:sldId id="322"/>
            <p14:sldId id="319"/>
            <p14:sldId id="320"/>
            <p14:sldId id="32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EDC5E-44BF-4D94-55BD-F3C4C8D6297E}" name="WMB: Suporte" initials="SW" userId="S::suporte@wmb.com.br::a23907a8-dc58-4df8-a37a-99e144bdef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106" d="100"/>
          <a:sy n="106" d="100"/>
        </p:scale>
        <p:origin x="18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Uma linguagem de programação 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Alto nível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Fortemente </a:t>
          </a:r>
          <a:r>
            <a:rPr lang="pt-BR" noProof="0" dirty="0" err="1"/>
            <a:t>tipada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ço musculos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 err="1"/>
            <a:t>Multiparadigma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Compilada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ári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Boas vagas no mercado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Multiplataforma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Atende uma alta gama de soluções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Performático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BR" sz="1800" noProof="0" dirty="0"/>
            <a:t>Complexidade inicial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4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sz="24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Numéricos:</a:t>
          </a:r>
        </a:p>
        <a:p>
          <a:r>
            <a:rPr lang="pt-BR" sz="1800" b="1" noProof="0" dirty="0"/>
            <a:t>- Byte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Sbyte</a:t>
          </a:r>
          <a:endParaRPr lang="pt-BR" sz="1800" b="1" noProof="0" dirty="0"/>
        </a:p>
        <a:p>
          <a:r>
            <a:rPr lang="pt-BR" sz="1800" b="1" noProof="0" dirty="0"/>
            <a:t>- Short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Ushort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Long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Ulong</a:t>
          </a:r>
          <a:endParaRPr lang="pt-BR" sz="18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Ponto Flutuante: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Float</a:t>
          </a:r>
          <a:endParaRPr lang="pt-BR" sz="1800" b="1" noProof="0" dirty="0"/>
        </a:p>
        <a:p>
          <a:pPr rtl="0"/>
          <a:r>
            <a:rPr lang="pt-BR" sz="1800" b="1" noProof="0" dirty="0"/>
            <a:t>- Double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Texto:</a:t>
          </a:r>
        </a:p>
        <a:p>
          <a:pPr rtl="0"/>
          <a:r>
            <a:rPr lang="pt-BR" sz="1800" b="1" noProof="0" dirty="0"/>
            <a:t>- Char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String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28832D69-C544-4877-94DA-68904BC3A447}">
      <dgm:prSet phldrT="[Text]"/>
      <dgm:spPr/>
      <dgm:t>
        <a:bodyPr rtlCol="0"/>
        <a:lstStyle/>
        <a:p>
          <a:pPr rtl="0"/>
          <a:r>
            <a:rPr lang="pt-BR" b="1" noProof="0" dirty="0"/>
            <a:t>Booleano:</a:t>
          </a:r>
        </a:p>
        <a:p>
          <a:pPr rtl="0"/>
          <a:r>
            <a:rPr lang="pt-BR" b="1" noProof="0" dirty="0"/>
            <a:t>- </a:t>
          </a:r>
          <a:r>
            <a:rPr lang="pt-BR" b="1" noProof="0" dirty="0" err="1"/>
            <a:t>Bool</a:t>
          </a:r>
          <a:endParaRPr lang="pt-BR" b="1" noProof="0" dirty="0"/>
        </a:p>
      </dgm:t>
    </dgm:pt>
    <dgm:pt modelId="{F386C126-96C2-4E55-9F9F-4A2E60983BFC}" type="parTrans" cxnId="{68A10A32-66CC-4181-A53C-5FEF160F9811}">
      <dgm:prSet/>
      <dgm:spPr/>
      <dgm:t>
        <a:bodyPr/>
        <a:lstStyle/>
        <a:p>
          <a:endParaRPr lang="pt-BR"/>
        </a:p>
      </dgm:t>
    </dgm:pt>
    <dgm:pt modelId="{61F8FA35-006B-4E25-BDC0-8F520360542F}" type="sibTrans" cxnId="{68A10A32-66CC-4181-A53C-5FEF160F9811}">
      <dgm:prSet/>
      <dgm:spPr/>
      <dgm:t>
        <a:bodyPr/>
        <a:lstStyle/>
        <a:p>
          <a:endParaRPr lang="pt-BR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 custLinFactX="90054" custLinFactNeighborX="100000" custLinFactNeighborY="-95326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 custLinFactX="-100000" custLinFactNeighborX="-107710" custLinFactNeighborY="-67196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 custLinFactX="195910" custLinFactY="-10115" custLinFactNeighborX="200000" custLinFactNeighborY="-1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 custLinFactX="-100000" custLinFactNeighborX="-164088" custLinFactNeighborY="-62253"/>
      <dgm:spPr/>
    </dgm:pt>
    <dgm:pt modelId="{A5A2CC22-9E6F-4364-A31F-35E437D80E20}" type="pres">
      <dgm:prSet presAssocID="{28832D69-C544-4877-94DA-68904BC3A447}" presName="Child3" presStyleLbl="node1" presStyleIdx="13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FBAD287E-6F49-4D6B-9433-A6924051DA64}" type="pres">
      <dgm:prSet presAssocID="{28832D69-C544-4877-94DA-68904BC3A447}" presName="Accent12" presStyleCnt="0"/>
      <dgm:spPr/>
    </dgm:pt>
    <dgm:pt modelId="{5B80A2C8-2417-4721-BE6F-F11CF2B3A620}" type="pres">
      <dgm:prSet presAssocID="{28832D69-C544-4877-94DA-68904BC3A447}" presName="AccentHold1" presStyleLbl="node1" presStyleIdx="14" presStyleCnt="15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68A10A32-66CC-4181-A53C-5FEF160F9811}" srcId="{B388C4F7-DD86-40E4-BA83-6838C8E845B2}" destId="{28832D69-C544-4877-94DA-68904BC3A447}" srcOrd="2" destOrd="0" parTransId="{F386C126-96C2-4E55-9F9F-4A2E60983BFC}" sibTransId="{61F8FA35-006B-4E25-BDC0-8F520360542F}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B4AE88EF-7A51-4018-A1AD-440CA10B603E}" type="presOf" srcId="{28832D69-C544-4877-94DA-68904BC3A447}" destId="{A5A2CC22-9E6F-4364-A31F-35E437D80E20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8742430A-2672-4F76-8B27-7DACBE1FE875}" type="presParOf" srcId="{EC323DFF-E2DA-4381-8948-5F3D2CD82207}" destId="{A5A2CC22-9E6F-4364-A31F-35E437D80E20}" srcOrd="14" destOrd="0" presId="urn:microsoft.com/office/officeart/2009/3/layout/CircleRelationship"/>
    <dgm:cxn modelId="{0F653804-C125-4E0E-9471-79D18D73027E}" type="presParOf" srcId="{EC323DFF-E2DA-4381-8948-5F3D2CD82207}" destId="{FBAD287E-6F49-4D6B-9433-A6924051DA64}" srcOrd="15" destOrd="0" presId="urn:microsoft.com/office/officeart/2009/3/layout/CircleRelationship"/>
    <dgm:cxn modelId="{45F3961E-07EC-4B2C-8C8E-1BEE5AD6FFBA}" type="presParOf" srcId="{FBAD287E-6F49-4D6B-9433-A6924051DA64}" destId="{5B80A2C8-2417-4721-BE6F-F11CF2B3A62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acentos em variáveis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E39563C5-C199-4F5B-A899-8CC0710341A0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palavras reservadas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15B1A768-2666-4AB4-BDA7-F0E3C4160D5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Use Camel Case para variáveis.  </a:t>
          </a:r>
          <a:r>
            <a:rPr lang="pt-BR" sz="1600" noProof="0" dirty="0" err="1"/>
            <a:t>Ex</a:t>
          </a:r>
          <a:r>
            <a:rPr lang="pt-BR" sz="1600" noProof="0" dirty="0"/>
            <a:t>: </a:t>
          </a:r>
          <a:r>
            <a:rPr lang="pt-BR" sz="1600" noProof="0" dirty="0" err="1"/>
            <a:t>nomeDoUsuario</a:t>
          </a:r>
          <a:endParaRPr lang="pt-BR" sz="1600" noProof="0" dirty="0"/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3AA5586A-C40E-4DDA-98A5-6545F36F46AB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Dê um nome significativo para suas variáveis e evite abreviações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as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o registrado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o estrutura de tópicos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nho de Caverna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Uma linguagem de programação </a:t>
          </a:r>
        </a:p>
      </dsp:txBody>
      <dsp:txXfrm>
        <a:off x="2043897" y="624078"/>
        <a:ext cx="1895311" cy="804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Alto nível</a:t>
          </a:r>
        </a:p>
      </dsp:txBody>
      <dsp:txXfrm>
        <a:off x="2043897" y="624078"/>
        <a:ext cx="1895311" cy="804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Fortemente </a:t>
          </a:r>
          <a:r>
            <a:rPr lang="pt-BR" sz="2400" kern="1200" noProof="0" dirty="0" err="1"/>
            <a:t>tipada</a:t>
          </a:r>
          <a:endParaRPr lang="pt-BR" sz="24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 err="1"/>
            <a:t>Multiparadigma</a:t>
          </a:r>
          <a:endParaRPr lang="pt-BR" sz="22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Compilada</a:t>
          </a:r>
        </a:p>
      </dsp:txBody>
      <dsp:txXfrm>
        <a:off x="2043897" y="624078"/>
        <a:ext cx="1895311" cy="804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95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465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7539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Boas vagas no mercado</a:t>
          </a:r>
        </a:p>
      </dsp:txBody>
      <dsp:txXfrm>
        <a:off x="753983" y="530992"/>
        <a:ext cx="1425599" cy="604800"/>
      </dsp:txXfrm>
    </dsp:sp>
    <dsp:sp modelId="{75512A68-FA50-4392-A441-C6EC352FE606}">
      <dsp:nvSpPr>
        <dsp:cNvPr id="0" name=""/>
        <dsp:cNvSpPr/>
      </dsp:nvSpPr>
      <dsp:spPr>
        <a:xfrm>
          <a:off x="24279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25549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1623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Multiplataforma</a:t>
          </a:r>
        </a:p>
      </dsp:txBody>
      <dsp:txXfrm>
        <a:off x="3162383" y="530992"/>
        <a:ext cx="1425599" cy="604800"/>
      </dsp:txXfrm>
    </dsp:sp>
    <dsp:sp modelId="{2CA4BD4C-87EF-4944-9E57-97154B3B633C}">
      <dsp:nvSpPr>
        <dsp:cNvPr id="0" name=""/>
        <dsp:cNvSpPr/>
      </dsp:nvSpPr>
      <dsp:spPr>
        <a:xfrm>
          <a:off x="195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465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7539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Atende uma alta gama de soluções</a:t>
          </a:r>
        </a:p>
      </dsp:txBody>
      <dsp:txXfrm>
        <a:off x="753983" y="1601057"/>
        <a:ext cx="1425599" cy="604800"/>
      </dsp:txXfrm>
    </dsp:sp>
    <dsp:sp modelId="{7089FE6B-57E5-4306-8097-E758E000C828}">
      <dsp:nvSpPr>
        <dsp:cNvPr id="0" name=""/>
        <dsp:cNvSpPr/>
      </dsp:nvSpPr>
      <dsp:spPr>
        <a:xfrm>
          <a:off x="24279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25549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1623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Performático </a:t>
          </a:r>
        </a:p>
      </dsp:txBody>
      <dsp:txXfrm>
        <a:off x="3162383" y="1601057"/>
        <a:ext cx="1425599" cy="6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382432" y="830446"/>
          <a:ext cx="1075956" cy="1075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608383" y="1056397"/>
          <a:ext cx="624054" cy="624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88951" y="830446"/>
          <a:ext cx="2536183" cy="1075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/>
            <a:t>Complexidade inicial</a:t>
          </a:r>
        </a:p>
      </dsp:txBody>
      <dsp:txXfrm>
        <a:off x="1688951" y="830446"/>
        <a:ext cx="2536183" cy="1075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081232" y="96532"/>
          <a:ext cx="2391395" cy="23916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Numéricos: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Byte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Sbyte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Short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Ushort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Long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Ulong</a:t>
          </a:r>
          <a:endParaRPr lang="pt-BR" sz="1800" b="1" kern="1200" noProof="0" dirty="0"/>
        </a:p>
      </dsp:txBody>
      <dsp:txXfrm>
        <a:off x="1431444" y="446783"/>
        <a:ext cx="1690971" cy="1691162"/>
      </dsp:txXfrm>
    </dsp:sp>
    <dsp:sp modelId="{8A0FF0D8-0AF7-44A4-833E-7EA23A507B5A}">
      <dsp:nvSpPr>
        <dsp:cNvPr id="0" name=""/>
        <dsp:cNvSpPr/>
      </dsp:nvSpPr>
      <dsp:spPr>
        <a:xfrm>
          <a:off x="2951226" y="-1243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1816555" y="231049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3626657" y="106716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2705418" y="2515577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1470085" y="236050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263714" y="1468386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0" y="117069"/>
          <a:ext cx="1388040" cy="1387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Ponto Flutuante: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Float</a:t>
          </a:r>
          <a:endParaRPr lang="pt-BR" sz="1800" b="1" kern="1200" noProof="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Double</a:t>
          </a:r>
        </a:p>
      </dsp:txBody>
      <dsp:txXfrm>
        <a:off x="203274" y="320296"/>
        <a:ext cx="981492" cy="981268"/>
      </dsp:txXfrm>
    </dsp:sp>
    <dsp:sp modelId="{2470B0FE-F3CE-48F3-AE82-73016C487D68}">
      <dsp:nvSpPr>
        <dsp:cNvPr id="0" name=""/>
        <dsp:cNvSpPr/>
      </dsp:nvSpPr>
      <dsp:spPr>
        <a:xfrm>
          <a:off x="3229726" y="8108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425377" y="1785226"/>
          <a:ext cx="480731" cy="4808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3662985" y="-198536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Texto: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Char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String</a:t>
          </a:r>
          <a:endParaRPr lang="pt-BR" sz="1200" b="1" kern="1200" noProof="0" dirty="0"/>
        </a:p>
      </dsp:txBody>
      <dsp:txXfrm>
        <a:off x="3884282" y="22710"/>
        <a:ext cx="1068514" cy="1068270"/>
      </dsp:txXfrm>
    </dsp:sp>
    <dsp:sp modelId="{0DF8FB3E-B0B0-40D8-B039-0C7B496BBA97}">
      <dsp:nvSpPr>
        <dsp:cNvPr id="0" name=""/>
        <dsp:cNvSpPr/>
      </dsp:nvSpPr>
      <dsp:spPr>
        <a:xfrm>
          <a:off x="3284259" y="741946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42404" y="2357437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1654251" y="1963051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2CC22-9E6F-4364-A31F-35E437D80E20}">
      <dsp:nvSpPr>
        <dsp:cNvPr id="0" name=""/>
        <dsp:cNvSpPr/>
      </dsp:nvSpPr>
      <dsp:spPr>
        <a:xfrm>
          <a:off x="4031901" y="1432492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Booleano: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- </a:t>
          </a:r>
          <a:r>
            <a:rPr lang="pt-BR" sz="1600" b="1" kern="1200" noProof="0" dirty="0" err="1"/>
            <a:t>Bool</a:t>
          </a:r>
          <a:endParaRPr lang="pt-BR" sz="1600" b="1" kern="1200" noProof="0" dirty="0"/>
        </a:p>
      </dsp:txBody>
      <dsp:txXfrm>
        <a:off x="4253198" y="1653738"/>
        <a:ext cx="1068514" cy="1068270"/>
      </dsp:txXfrm>
    </dsp:sp>
    <dsp:sp modelId="{5B80A2C8-2417-4721-BE6F-F11CF2B3A620}">
      <dsp:nvSpPr>
        <dsp:cNvPr id="0" name=""/>
        <dsp:cNvSpPr/>
      </dsp:nvSpPr>
      <dsp:spPr>
        <a:xfrm>
          <a:off x="3901361" y="1717052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956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81228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906525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acentos em variáveis</a:t>
          </a:r>
        </a:p>
      </dsp:txBody>
      <dsp:txXfrm>
        <a:off x="906525" y="413591"/>
        <a:ext cx="1702332" cy="722201"/>
      </dsp:txXfrm>
    </dsp:sp>
    <dsp:sp modelId="{75512A68-FA50-4392-A441-C6EC352FE606}">
      <dsp:nvSpPr>
        <dsp:cNvPr id="0" name=""/>
        <dsp:cNvSpPr/>
      </dsp:nvSpPr>
      <dsp:spPr>
        <a:xfrm>
          <a:off x="290547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057139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782436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palavras reservadas</a:t>
          </a:r>
        </a:p>
      </dsp:txBody>
      <dsp:txXfrm>
        <a:off x="3782436" y="413591"/>
        <a:ext cx="1702332" cy="722201"/>
      </dsp:txXfrm>
    </dsp:sp>
    <dsp:sp modelId="{2CA4BD4C-87EF-4944-9E57-97154B3B633C}">
      <dsp:nvSpPr>
        <dsp:cNvPr id="0" name=""/>
        <dsp:cNvSpPr/>
      </dsp:nvSpPr>
      <dsp:spPr>
        <a:xfrm>
          <a:off x="2956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81228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906525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Use Camel Case para variáveis.  </a:t>
          </a:r>
          <a:r>
            <a:rPr lang="pt-BR" sz="1600" kern="1200" noProof="0" dirty="0" err="1"/>
            <a:t>Ex</a:t>
          </a:r>
          <a:r>
            <a:rPr lang="pt-BR" sz="1600" kern="1200" noProof="0" dirty="0"/>
            <a:t>: </a:t>
          </a:r>
          <a:r>
            <a:rPr lang="pt-BR" sz="1600" kern="1200" noProof="0" dirty="0" err="1"/>
            <a:t>nomeDoUsuario</a:t>
          </a:r>
          <a:endParaRPr lang="pt-BR" sz="1600" kern="1200" noProof="0" dirty="0"/>
        </a:p>
      </dsp:txBody>
      <dsp:txXfrm>
        <a:off x="906525" y="1601057"/>
        <a:ext cx="1702332" cy="722201"/>
      </dsp:txXfrm>
    </dsp:sp>
    <dsp:sp modelId="{7089FE6B-57E5-4306-8097-E758E000C828}">
      <dsp:nvSpPr>
        <dsp:cNvPr id="0" name=""/>
        <dsp:cNvSpPr/>
      </dsp:nvSpPr>
      <dsp:spPr>
        <a:xfrm>
          <a:off x="290547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057139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782436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Dê um nome significativo para suas variáveis e evite abreviações </a:t>
          </a:r>
        </a:p>
      </dsp:txBody>
      <dsp:txXfrm>
        <a:off x="3782436" y="1601057"/>
        <a:ext cx="1702332" cy="72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19/07/2024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4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1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9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9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6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9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9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29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4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6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9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12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931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907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47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84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6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1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8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61372" y="1016359"/>
            <a:ext cx="5398295" cy="2421464"/>
          </a:xfrm>
        </p:spPr>
        <p:txBody>
          <a:bodyPr rtlCol="0" anchor="b">
            <a:normAutofit/>
          </a:bodyPr>
          <a:lstStyle>
            <a:lvl1pPr algn="r">
              <a:defRPr sz="4000" b="1">
                <a:effectLst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097" y="3517199"/>
            <a:ext cx="7215997" cy="26261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49177" y="6403236"/>
            <a:ext cx="413375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250" y="103575"/>
            <a:ext cx="8451542" cy="1086034"/>
          </a:xfrm>
        </p:spPr>
        <p:txBody>
          <a:bodyPr rtlCol="0"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17251" y="1287262"/>
            <a:ext cx="8451542" cy="4503939"/>
          </a:xfrm>
        </p:spPr>
        <p:txBody>
          <a:bodyPr rtlCol="0"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4351" y="2142067"/>
            <a:ext cx="3746501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366421" y="2142068"/>
            <a:ext cx="3746499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14350" y="1600200"/>
            <a:ext cx="4623490" cy="1371600"/>
          </a:xfrm>
        </p:spPr>
        <p:txBody>
          <a:bodyPr rtlCol="0" anchor="b">
            <a:normAutofit/>
          </a:bodyPr>
          <a:lstStyle>
            <a:lvl1pPr algn="l">
              <a:defRPr sz="21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14350" y="2971800"/>
            <a:ext cx="4623490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03632" y="156840"/>
            <a:ext cx="8549751" cy="9883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33" y="1225118"/>
            <a:ext cx="8549750" cy="4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19/07/2024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50" r:id="rId4"/>
    <p:sldLayoutId id="2147483753" r:id="rId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7.jpg"/><Relationship Id="rId10" Type="http://schemas.microsoft.com/office/2007/relationships/diagramDrawing" Target="../diagrams/drawing7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vs/commun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com.br/noticias/informatica/o-que-sao-variaveis-e-para-que-elas-servem-na-programaca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.jpg"/><Relationship Id="rId10" Type="http://schemas.microsoft.com/office/2007/relationships/diagramDrawing" Target="../diagrams/drawing9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dfcoffee.com/lista-de-exercicios-resolvidos-em-c-01-ti-selvagem-4-pdf-fre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jikazuo/Gauss.CursoCSharp" TargetMode="External"/><Relationship Id="rId4" Type="http://schemas.openxmlformats.org/officeDocument/2006/relationships/hyperlink" Target="https://balta.io/cursos/fundamentos-cshar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3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PmYdKNGAFA&amp;list=PLWDIW9R2A3tZPE1eyPIPc6qzp2lN2HpTY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pt-br/dotnet/api/system.collections.generic.list-1?view=net-8.0" TargetMode="External"/><Relationship Id="rId4" Type="http://schemas.openxmlformats.org/officeDocument/2006/relationships/hyperlink" Target="https://www.youtube.com/watch?v=vddjFwskK54&amp;list=PLWDIW9R2A3tYNEl1sRt3JtD4QvLD5fVXO&amp;index=1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5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hyperlink" Target="https://dotnet.microsoft.com/pt-br/apps/games/unity#:~:text=A%20Unity%20%C3%A9%20uma%20plataforma,e%20linguagem%20de%20programa%C3%A7%C3%A3o%20C%23.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jpg"/><Relationship Id="rId10" Type="http://schemas.microsoft.com/office/2007/relationships/diagramDrawing" Target="../diagrams/drawing6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Variáveis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66254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15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Visual </a:t>
            </a:r>
            <a:r>
              <a:rPr lang="pt-BR" dirty="0" err="1"/>
              <a:t>studio</a:t>
            </a:r>
            <a:r>
              <a:rPr lang="pt-BR" dirty="0"/>
              <a:t> 2022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Neste curso, o Visual Studio será nossa principal ferramenta de aprendizado. Utilizaremos sua interface para desenvolver nossos códigos. Para isso, vamos aprender um pouquinho mais sobre ele.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Visual Studio é um software criado pela Microsoft que pode ser definido como uma das melhores opções entre as </a:t>
            </a:r>
            <a:r>
              <a:rPr lang="pt-BR" dirty="0" err="1"/>
              <a:t>IDEs</a:t>
            </a:r>
            <a:r>
              <a:rPr lang="pt-BR" dirty="0"/>
              <a:t> –  Ambiente de Desenvolvimento Integrado – disponíveis no mercado. Desde 1997, quando a primeira versão da plataforma foi lançada, a Microsoft tem implementado mudanças a cada versão, além de melhorias significativas em recursos já existentes.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versão Visual Studio Community é gratuita: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https://visualstudio.microsoft.com/pt-br/vs/community/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variável é um espaço na memória do computador destinado a um dado que é alterado durante a execução do algoritmo. As variáveis precisam ser definidas por nomes e tipos.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Veja os diferentes tipos de dados: </a:t>
            </a:r>
          </a:p>
          <a:p>
            <a:r>
              <a:rPr lang="pt-BR" dirty="0"/>
              <a:t>inteiros: números inteiros (0, 1, 2 , 3…)</a:t>
            </a:r>
          </a:p>
          <a:p>
            <a:r>
              <a:rPr lang="pt-BR" dirty="0"/>
              <a:t>reais: números inteiros e decimais (0; 1,2; 2,1; 3) </a:t>
            </a:r>
          </a:p>
          <a:p>
            <a:r>
              <a:rPr lang="pt-BR" dirty="0"/>
              <a:t>caracteres: números reais, letras e outros símbolos </a:t>
            </a:r>
          </a:p>
          <a:p>
            <a:r>
              <a:rPr lang="pt-BR" dirty="0"/>
              <a:t>lógico: comandos de VERDADEIRO ou FALSO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10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Você pode imaginar que as variáveis são como “caixas” destinadas a guardar algo mutável ao longo do tempo. Pense em uma aplicação que trabalha com a idade dos usuários cadastrados. Cada um colocará um número inteiro diferente, certo? </a:t>
            </a:r>
          </a:p>
          <a:p>
            <a:pPr marL="0" indent="0">
              <a:buNone/>
            </a:pPr>
            <a:r>
              <a:rPr lang="pt-BR" dirty="0"/>
              <a:t>Portanto a variável seria: var idade: inteiro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54FAD7-1733-A82B-288E-CD3B3A28FF30}"/>
              </a:ext>
            </a:extLst>
          </p:cNvPr>
          <p:cNvSpPr txBox="1"/>
          <p:nvPr/>
        </p:nvSpPr>
        <p:spPr>
          <a:xfrm>
            <a:off x="3021807" y="6469790"/>
            <a:ext cx="6015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dirty="0"/>
              <a:t>Fonte: </a:t>
            </a:r>
            <a:r>
              <a:rPr lang="pt-BR" sz="900" dirty="0">
                <a:hlinkClick r:id="rId3"/>
              </a:rPr>
              <a:t>https://www.people.com.br/noticias/informatica/o-que-sao-variaveis-e-para-que-elas-servem-na-programacao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5053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450" y="856331"/>
            <a:ext cx="9144900" cy="514533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6600781"/>
              </p:ext>
            </p:extLst>
          </p:nvPr>
        </p:nvGraphicFramePr>
        <p:xfrm>
          <a:off x="1926992" y="2463801"/>
          <a:ext cx="554301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677" y="1447801"/>
            <a:ext cx="5543010" cy="9588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rtl="0"/>
            <a:r>
              <a:rPr lang="pt-BR"/>
              <a:t>Tipos de variável: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mais comuns no C#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000" b="1" dirty="0"/>
              <a:t>Numéricas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int</a:t>
            </a:r>
            <a:endParaRPr lang="pt-BR" sz="2000" dirty="0"/>
          </a:p>
          <a:p>
            <a:r>
              <a:rPr lang="pt-BR" sz="2000" dirty="0"/>
              <a:t>decimal</a:t>
            </a:r>
          </a:p>
          <a:p>
            <a:r>
              <a:rPr lang="pt-BR" sz="2000" dirty="0" err="1"/>
              <a:t>float</a:t>
            </a:r>
            <a:endParaRPr lang="pt-BR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Texto:</a:t>
            </a:r>
          </a:p>
          <a:p>
            <a:r>
              <a:rPr lang="pt-BR" sz="2000" dirty="0"/>
              <a:t>string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Lógica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bool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654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8779-7113-50DF-62D7-2DADB75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onde utilizamos variáveis: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9CE05C-94EB-CD92-F71B-BC4B3B4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109995"/>
            <a:ext cx="3033644" cy="55070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74C433-F6B1-AB06-C558-9F7BE031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5"/>
          <a:stretch/>
        </p:blipFill>
        <p:spPr>
          <a:xfrm>
            <a:off x="552017" y="1086783"/>
            <a:ext cx="4826386" cy="44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Boas práticas na programação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24454"/>
              </p:ext>
            </p:extLst>
          </p:nvPr>
        </p:nvGraphicFramePr>
        <p:xfrm>
          <a:off x="514351" y="2463801"/>
          <a:ext cx="5514335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9868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3"/>
            <a:ext cx="8451542" cy="2141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/>
              <a:t>+ 	Adição</a:t>
            </a:r>
          </a:p>
          <a:p>
            <a:pPr marL="0" indent="0">
              <a:buNone/>
            </a:pPr>
            <a:r>
              <a:rPr lang="pt-BR" sz="2800" dirty="0"/>
              <a:t>-	Subtração </a:t>
            </a:r>
          </a:p>
          <a:p>
            <a:pPr marL="0" indent="0">
              <a:buNone/>
            </a:pPr>
            <a:r>
              <a:rPr lang="pt-BR" sz="2800" dirty="0"/>
              <a:t>*	Multiplicação </a:t>
            </a:r>
          </a:p>
          <a:p>
            <a:pPr marL="0" indent="0">
              <a:buNone/>
            </a:pPr>
            <a:r>
              <a:rPr lang="pt-BR" sz="2800" dirty="0"/>
              <a:t>/	Divisão </a:t>
            </a:r>
          </a:p>
          <a:p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AA6D65-D75A-8043-7CD7-027E3C6E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52850"/>
            <a:ext cx="6166861" cy="24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i="1" dirty="0"/>
              <a:t>Iniciando o primeiro código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9276F4D-095F-CD59-E6DF-620D3A62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1" y="3240543"/>
            <a:ext cx="7316017" cy="342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92FB2-C63E-0237-BB62-7825B348C29D}"/>
              </a:ext>
            </a:extLst>
          </p:cNvPr>
          <p:cNvSpPr txBox="1"/>
          <p:nvPr/>
        </p:nvSpPr>
        <p:spPr>
          <a:xfrm>
            <a:off x="913991" y="1387402"/>
            <a:ext cx="7316017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Abra o visual </a:t>
            </a:r>
            <a:r>
              <a:rPr lang="pt-BR" sz="1600" cap="all" dirty="0" err="1"/>
              <a:t>studio</a:t>
            </a:r>
            <a:r>
              <a:rPr lang="pt-BR" sz="1600" cap="all" dirty="0"/>
              <a:t> 2022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Clique em </a:t>
            </a:r>
            <a:r>
              <a:rPr lang="pt-BR" sz="1600" cap="all" dirty="0" err="1"/>
              <a:t>create</a:t>
            </a:r>
            <a:r>
              <a:rPr lang="pt-BR" sz="1600" cap="all" dirty="0"/>
              <a:t> a new Project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tipo console app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nome do projeto e clique em </a:t>
            </a:r>
            <a:r>
              <a:rPr lang="pt-BR" sz="1600" cap="all" dirty="0" err="1"/>
              <a:t>next</a:t>
            </a:r>
            <a:endParaRPr lang="pt-BR" sz="1600" cap="all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>
                <a:effectLst/>
              </a:rPr>
              <a:t>clique em </a:t>
            </a:r>
            <a:r>
              <a:rPr lang="pt-BR" sz="1600" cap="all" dirty="0" err="1">
                <a:effectLst/>
              </a:rPr>
              <a:t>create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05453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a forma como dizemos para o computador executar algo.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87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Primeiro código: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48451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Hello</a:t>
            </a:r>
            <a:r>
              <a:rPr lang="pt-B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world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843271-60C6-27E4-1641-73B0940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63279"/>
            <a:ext cx="4457700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975B3-875B-3DFA-EB76-4FC6A2E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279"/>
            <a:ext cx="4457700" cy="172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7A729-1946-9867-D30D-25D7A86D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" y="5224119"/>
            <a:ext cx="9144000" cy="7766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60D6B3-6B97-FE33-5A68-7A5F3D008A97}"/>
              </a:ext>
            </a:extLst>
          </p:cNvPr>
          <p:cNvSpPr txBox="1"/>
          <p:nvPr/>
        </p:nvSpPr>
        <p:spPr>
          <a:xfrm>
            <a:off x="1814512" y="4750828"/>
            <a:ext cx="539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Para executar o programa clique no seguinte botão:</a:t>
            </a:r>
          </a:p>
        </p:txBody>
      </p:sp>
    </p:spTree>
    <p:extLst>
      <p:ext uri="{BB962C8B-B14F-4D97-AF65-F5344CB8AC3E}">
        <p14:creationId xmlns:p14="http://schemas.microsoft.com/office/powerpoint/2010/main" val="21912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1: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086035"/>
          </a:xfrm>
        </p:spPr>
        <p:txBody>
          <a:bodyPr rtlCol="0">
            <a:no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Utilização de variáveis :</a:t>
            </a:r>
          </a:p>
          <a:p>
            <a:pPr algn="ctr" rtl="0"/>
            <a:endParaRPr lang="pt-B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D0479-5D9E-1B97-3F22-AB98415F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38" y="1986630"/>
            <a:ext cx="4345648" cy="3543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9D07F2-2501-03B4-B896-13076AB87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6630"/>
            <a:ext cx="4592053" cy="33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Solicitando dados ao usuário: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4" t="43786"/>
          <a:stretch/>
        </p:blipFill>
        <p:spPr>
          <a:xfrm>
            <a:off x="1" y="2226554"/>
            <a:ext cx="4490520" cy="180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80" y="2226555"/>
            <a:ext cx="4513307" cy="3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3: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Conversão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4" t="33683"/>
          <a:stretch/>
        </p:blipFill>
        <p:spPr>
          <a:xfrm>
            <a:off x="14" y="2226554"/>
            <a:ext cx="4508613" cy="2754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48" y="2226554"/>
            <a:ext cx="4495537" cy="37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4: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38926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Concatenação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6" t="35035"/>
          <a:stretch/>
        </p:blipFill>
        <p:spPr>
          <a:xfrm>
            <a:off x="0" y="2226554"/>
            <a:ext cx="4162425" cy="2524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05" y="2226554"/>
            <a:ext cx="4845096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Faça um programa que escreva a seguinte frase: </a:t>
            </a:r>
          </a:p>
          <a:p>
            <a:endParaRPr lang="pt-BR" dirty="0"/>
          </a:p>
          <a:p>
            <a:r>
              <a:rPr lang="pt-BR" dirty="0"/>
              <a:t>Meu primeiro código em </a:t>
            </a:r>
            <a:r>
              <a:rPr lang="pt-BR" dirty="0" err="1"/>
              <a:t>c#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40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lnSpcReduction="10000"/>
          </a:bodyPr>
          <a:lstStyle/>
          <a:p>
            <a:r>
              <a:rPr lang="pt-BR" dirty="0"/>
              <a:t>Faça um programa que solicite dois números inteiros e exiba a seguinte mensagem:</a:t>
            </a:r>
          </a:p>
          <a:p>
            <a:endParaRPr lang="pt-BR" dirty="0"/>
          </a:p>
          <a:p>
            <a:r>
              <a:rPr lang="pt-BR" dirty="0"/>
              <a:t>A soma é:  “resultado aqui”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77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/>
              <a:t>Faça um programa que solicite ao usuário o nome completo e o salário, e então exiba uma mensagem de boas-vindas na tela utilizando as informações coletadas</a:t>
            </a:r>
          </a:p>
          <a:p>
            <a:endParaRPr lang="pt-BR" dirty="0"/>
          </a:p>
          <a:p>
            <a:r>
              <a:rPr lang="pt-BR" dirty="0"/>
              <a:t>Olá Fulano, seu salário atual é de: muitos 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12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1405467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Faça um programa que solicite ao usuário as seguintes informações:</a:t>
            </a:r>
          </a:p>
          <a:p>
            <a:r>
              <a:rPr lang="pt-BR" sz="5400" dirty="0"/>
              <a:t>- Nome completo</a:t>
            </a:r>
          </a:p>
          <a:p>
            <a:r>
              <a:rPr lang="pt-BR" sz="5400" dirty="0"/>
              <a:t>- Ano de nascimento</a:t>
            </a:r>
          </a:p>
          <a:p>
            <a:r>
              <a:rPr lang="pt-BR" sz="5400" dirty="0"/>
              <a:t>- Um valor fixo para o ano atual (não precisa ser exibido para o usuário)</a:t>
            </a:r>
          </a:p>
          <a:p>
            <a:endParaRPr lang="pt-BR" sz="5400" dirty="0"/>
          </a:p>
          <a:p>
            <a:r>
              <a:rPr lang="pt-BR" sz="5400" dirty="0"/>
              <a:t>O programa deve então exibir na tela uma mensagem de boas-vindas ao usuário, utilizando todas as informações fornecidas:</a:t>
            </a:r>
          </a:p>
          <a:p>
            <a:endParaRPr lang="pt-BR" sz="5400" dirty="0"/>
          </a:p>
          <a:p>
            <a:r>
              <a:rPr lang="pt-BR" sz="5400" dirty="0"/>
              <a:t>Olá fulano! Sua idade aproximada é 20 anos</a:t>
            </a:r>
          </a:p>
          <a:p>
            <a:endParaRPr lang="pt-BR" sz="5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5 (desafio)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2773882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Crie um programa que calcule a média ponderada de três notas de um aluno, considerando os pesos das notas da seguinte forma: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1: peso 2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2: peso 3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3: peso 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/>
          </a:p>
          <a:p>
            <a:r>
              <a:rPr lang="pt-BR" sz="5400" dirty="0"/>
              <a:t>Dica: Para calcular a média ponderada, calculamos a soma do produto entre o número e o seu peso, dividindo-a pela soma dos pesos.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060357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63673" y="3547525"/>
            <a:ext cx="5124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Quando enviamos instruções ao computador, estamos lidando com diferentes níveis de linguagem.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As linguagens de baixo nível são mais próximas do código de máquina, enquanto as linguagens de alto nível são mais próximas do desenvolvedor.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67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1 &amp;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568886-6A00-6377-CB40-C29E5A7C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1" y="1466152"/>
            <a:ext cx="6316189" cy="1947284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C32627-B415-D3B4-0E20-ACF7B8DD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97" y="3214331"/>
            <a:ext cx="6269678" cy="3326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653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3 &amp;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AE6D27-C6E5-A65F-35C0-05CBAEE71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0" t="35497"/>
          <a:stretch/>
        </p:blipFill>
        <p:spPr>
          <a:xfrm>
            <a:off x="475302" y="1505191"/>
            <a:ext cx="6104440" cy="233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F4D6C1-B8CC-8E42-0655-95ED3A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9" t="31374"/>
          <a:stretch/>
        </p:blipFill>
        <p:spPr>
          <a:xfrm>
            <a:off x="1562080" y="3638550"/>
            <a:ext cx="7395587" cy="2967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01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 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5CD1B2-D3BD-2696-F8D1-D60FD0E5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" y="1676520"/>
            <a:ext cx="8105775" cy="415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66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656784"/>
            <a:ext cx="7598569" cy="5060887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Lista de exercícios:   </a:t>
            </a:r>
            <a:r>
              <a:rPr lang="pt-BR" dirty="0">
                <a:hlinkClick r:id="rId3"/>
              </a:rPr>
              <a:t>https://pdfcoffee.com/lista-de-exercicios-resolvidos-em-c-01-ti-selvagem-4-pdf-free.html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Curso online gratuito: </a:t>
            </a:r>
            <a:r>
              <a:rPr lang="pt-BR" dirty="0">
                <a:hlinkClick r:id="rId4"/>
              </a:rPr>
              <a:t>https://balta.io/cursos/fundamentos-csharp</a:t>
            </a:r>
            <a:endParaRPr lang="pt-BR" dirty="0"/>
          </a:p>
          <a:p>
            <a:endParaRPr lang="pt-BR" dirty="0"/>
          </a:p>
          <a:p>
            <a:r>
              <a:rPr lang="pt-BR" dirty="0"/>
              <a:t>Repositório no </a:t>
            </a:r>
            <a:r>
              <a:rPr lang="pt-BR" dirty="0" err="1"/>
              <a:t>github</a:t>
            </a:r>
            <a:r>
              <a:rPr lang="pt-BR" dirty="0"/>
              <a:t> com os códigos da aula: </a:t>
            </a:r>
            <a:r>
              <a:rPr lang="pt-BR" dirty="0">
                <a:hlinkClick r:id="rId5"/>
              </a:rPr>
              <a:t>https://github.com/hajikazuo/Gauss.CursoCSharp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651DD-EA9B-5068-B845-E14B9EF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do </a:t>
            </a:r>
            <a:r>
              <a:rPr lang="pt-BR" dirty="0" err="1"/>
              <a:t>whatsapp</a:t>
            </a:r>
            <a:endParaRPr lang="pt-BR" dirty="0"/>
          </a:p>
        </p:txBody>
      </p:sp>
      <p:pic>
        <p:nvPicPr>
          <p:cNvPr id="9" name="Espaço Reservado para Conteúdo 8" descr="Código QR&#10;&#10;Descrição gerada automaticamente">
            <a:extLst>
              <a:ext uri="{FF2B5EF4-FFF2-40B4-BE49-F238E27FC236}">
                <a16:creationId xmlns:a16="http://schemas.microsoft.com/office/drawing/2014/main" id="{1179D148-C7AF-46C3-B15E-80A73CE8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92" y="-1100547"/>
            <a:ext cx="4523210" cy="9806964"/>
          </a:xfrm>
        </p:spPr>
      </p:pic>
    </p:spTree>
    <p:extLst>
      <p:ext uri="{BB962C8B-B14F-4D97-AF65-F5344CB8AC3E}">
        <p14:creationId xmlns:p14="http://schemas.microsoft.com/office/powerpoint/2010/main" val="189933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Coleções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coleções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4856363"/>
          </a:xfrm>
        </p:spPr>
        <p:txBody>
          <a:bodyPr>
            <a:normAutofit fontScale="92500" lnSpcReduction="20000"/>
          </a:bodyPr>
          <a:lstStyle/>
          <a:p>
            <a:r>
              <a:rPr lang="pt-BR" sz="2800" b="1" dirty="0" err="1"/>
              <a:t>Array</a:t>
            </a:r>
            <a:r>
              <a:rPr lang="pt-BR" sz="2800" dirty="0"/>
              <a:t>:	Coleção de tamanho fixo que armazena elementos do mesmo tipo.</a:t>
            </a:r>
          </a:p>
          <a:p>
            <a:endParaRPr lang="pt-BR" sz="2800" dirty="0"/>
          </a:p>
          <a:p>
            <a:r>
              <a:rPr lang="pt-BR" sz="2800" b="1" dirty="0"/>
              <a:t>List&lt;T&gt;: </a:t>
            </a:r>
            <a:r>
              <a:rPr lang="pt-BR" sz="2800" dirty="0"/>
              <a:t>Coleção dinâmica que permite adicionar e remover elementos facilmente.	</a:t>
            </a:r>
          </a:p>
          <a:p>
            <a:endParaRPr lang="pt-BR" sz="2800" dirty="0"/>
          </a:p>
          <a:p>
            <a:r>
              <a:rPr lang="pt-BR" sz="2800" b="1" dirty="0" err="1"/>
              <a:t>Dictionary</a:t>
            </a:r>
            <a:r>
              <a:rPr lang="pt-BR" sz="2800" b="1" dirty="0"/>
              <a:t>&lt;</a:t>
            </a:r>
            <a:r>
              <a:rPr lang="pt-BR" sz="2800" b="1" dirty="0" err="1"/>
              <a:t>TKey</a:t>
            </a:r>
            <a:r>
              <a:rPr lang="pt-BR" sz="2800" b="1" dirty="0"/>
              <a:t>, </a:t>
            </a:r>
            <a:r>
              <a:rPr lang="pt-BR" sz="2800" b="1" dirty="0" err="1"/>
              <a:t>TValue</a:t>
            </a:r>
            <a:r>
              <a:rPr lang="pt-BR" sz="2800" b="1" dirty="0"/>
              <a:t>&gt;:</a:t>
            </a:r>
            <a:r>
              <a:rPr lang="pt-BR" sz="2800" dirty="0"/>
              <a:t>	Coleção de pares chave-valor, permitindo acesso rápido aos valores através de suas chaves.	</a:t>
            </a:r>
          </a:p>
          <a:p>
            <a:endParaRPr lang="pt-BR" sz="2800" dirty="0"/>
          </a:p>
          <a:p>
            <a:r>
              <a:rPr lang="pt-BR" sz="2800" b="1" dirty="0" err="1"/>
              <a:t>ICollection</a:t>
            </a:r>
            <a:r>
              <a:rPr lang="pt-BR" sz="2800" b="1" dirty="0"/>
              <a:t>&lt;T&gt;:</a:t>
            </a:r>
            <a:r>
              <a:rPr lang="pt-BR" sz="2800" dirty="0"/>
              <a:t>	Interface que define um contrato para coleções genéricas, servindo como base para várias coleções.	</a:t>
            </a:r>
          </a:p>
        </p:txBody>
      </p:sp>
    </p:spTree>
    <p:extLst>
      <p:ext uri="{BB962C8B-B14F-4D97-AF65-F5344CB8AC3E}">
        <p14:creationId xmlns:p14="http://schemas.microsoft.com/office/powerpoint/2010/main" val="340800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C6EA-8309-397B-F907-5F92474D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lista?</a:t>
            </a:r>
          </a:p>
        </p:txBody>
      </p:sp>
      <p:pic>
        <p:nvPicPr>
          <p:cNvPr id="20" name="Espaço Reservado para Imagem 19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7FCA45F-B18F-242E-FEF5-E5B7D44E3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875" y="1411289"/>
            <a:ext cx="3141662" cy="31416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7921C-C2FA-C34D-8674-D9C5ED73CD4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221" y="1009650"/>
            <a:ext cx="5964654" cy="53530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lista é uma coleção de elementos que podem ser acessados por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Diferente dos </a:t>
            </a:r>
            <a:r>
              <a:rPr lang="pt-BR" sz="2400" dirty="0" err="1"/>
              <a:t>arrays</a:t>
            </a:r>
            <a:r>
              <a:rPr lang="pt-BR" sz="2400" dirty="0"/>
              <a:t>, as listas são dinâmicas, ou seja, podem aumentar ou diminuir de tamanho conforme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armazenar qualquer tipo de objeto, porém com informação estática de tipo.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Possui métodos para adição, remoção, etc.</a:t>
            </a:r>
          </a:p>
        </p:txBody>
      </p:sp>
    </p:spTree>
    <p:extLst>
      <p:ext uri="{BB962C8B-B14F-4D97-AF65-F5344CB8AC3E}">
        <p14:creationId xmlns:p14="http://schemas.microsoft.com/office/powerpoint/2010/main" val="1690090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D5410-C47B-CFEB-0403-401A1601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Utilização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F59F7-9145-C9C3-D3E4-E54D793E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utilizar listas 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estoques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e pesquisa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Carrinhos de compras</a:t>
            </a:r>
          </a:p>
        </p:txBody>
      </p:sp>
    </p:spTree>
    <p:extLst>
      <p:ext uri="{BB962C8B-B14F-4D97-AF65-F5344CB8AC3E}">
        <p14:creationId xmlns:p14="http://schemas.microsoft.com/office/powerpoint/2010/main" val="3155220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72ED-C251-6A90-9E6A-9BC9DA6D6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Declaração e inicialização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EE1967-9DAE-26D9-AB66-88E74B033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declaração de uma lista é feita especificando o tipo dos elementos que ela vai conter entre &lt; e &gt;. Por exemplo, uma lista de inteiros: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37B72-A7FF-666E-DD53-29C1E75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44" y="5162550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38CC-DC26-6DFD-8D5E-87754BD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0"/>
            <a:ext cx="5398295" cy="2421464"/>
          </a:xfrm>
        </p:spPr>
        <p:txBody>
          <a:bodyPr/>
          <a:lstStyle/>
          <a:p>
            <a:r>
              <a:rPr lang="pt-BR" dirty="0"/>
              <a:t>Exemplos de alto e baixo nível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EE27C7-0184-4275-FF5A-3E0C29C1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7" y="2421465"/>
            <a:ext cx="4019550" cy="411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# - Your 1st Console Application - Hello World - DEV Community">
            <a:extLst>
              <a:ext uri="{FF2B5EF4-FFF2-40B4-BE49-F238E27FC236}">
                <a16:creationId xmlns:a16="http://schemas.microsoft.com/office/drawing/2014/main" id="{8381A9C4-1AAF-5ACA-D474-54A38DA3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13667" r="34339" b="12675"/>
          <a:stretch/>
        </p:blipFill>
        <p:spPr bwMode="auto">
          <a:xfrm>
            <a:off x="3978021" y="3119491"/>
            <a:ext cx="4392073" cy="302385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B62492-DC01-25C5-E1FF-C95FD40FFD2A}"/>
              </a:ext>
            </a:extLst>
          </p:cNvPr>
          <p:cNvSpPr txBox="1"/>
          <p:nvPr/>
        </p:nvSpPr>
        <p:spPr>
          <a:xfrm>
            <a:off x="398447" y="18438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Assembly</a:t>
            </a:r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0D5CDF-2AAB-D64C-B2D1-09E29BC13371}"/>
              </a:ext>
            </a:extLst>
          </p:cNvPr>
          <p:cNvSpPr txBox="1"/>
          <p:nvPr/>
        </p:nvSpPr>
        <p:spPr>
          <a:xfrm>
            <a:off x="7374048" y="2609374"/>
            <a:ext cx="1543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C#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02110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19CF1-8487-FFC4-A1C4-FCAFCFE20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Adição de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729DA-A51A-33CC-E61D-7FBE0D553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adicionar elementos a uma lista utilizando o método </a:t>
            </a:r>
          </a:p>
          <a:p>
            <a:r>
              <a:rPr lang="pt-BR" dirty="0" err="1"/>
              <a:t>Add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91C96-511F-8D35-1729-9FEC47BF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69" y="5088466"/>
            <a:ext cx="28670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9E12C-0C54-20BF-2403-707885586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Acessar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BEF3-BDD4-858F-D717-46B150B9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Os elementos da lista podem ser acessados através de seus índices, começando em 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4266B-FF21-9BD0-438E-D5BFDFBB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19" y="5088466"/>
            <a:ext cx="3381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0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42442-AB76-D45B-4E26-8CF3D7883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Remover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117199-1FA6-A6C0-D04A-227EA0C77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remover elementos da lista utilizando os métodos Remove() e </a:t>
            </a:r>
            <a:r>
              <a:rPr lang="pt-BR" dirty="0" err="1"/>
              <a:t>RemoveAt</a:t>
            </a:r>
            <a:r>
              <a:rPr lang="pt-BR" dirty="0"/>
              <a:t>()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1F439-1E59-DB85-26E8-4A6AF089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9" y="5086350"/>
            <a:ext cx="5343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1B102-6579-0B6F-A862-46137F28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9053"/>
            <a:ext cx="5398295" cy="882040"/>
          </a:xfrm>
        </p:spPr>
        <p:txBody>
          <a:bodyPr/>
          <a:lstStyle/>
          <a:p>
            <a:r>
              <a:rPr lang="pt-BR" dirty="0" err="1"/>
              <a:t>foreach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5AA65C-A243-3E40-E177-05F7D3D6E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947161"/>
            <a:ext cx="5398295" cy="1405467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foreach</a:t>
            </a:r>
            <a:r>
              <a:rPr lang="pt-BR" dirty="0"/>
              <a:t> é uma forma de percorrer listas e outras coleções em C#. Ele facilita o acesso a cada item da coleção sem precisar se preocupar com índices.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254767-732B-52D3-2D68-3167EA50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9" y="2181178"/>
            <a:ext cx="4495800" cy="130492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0DEED6E-4D35-59D1-825B-9FBFA56EE0C8}"/>
              </a:ext>
            </a:extLst>
          </p:cNvPr>
          <p:cNvSpPr txBox="1">
            <a:spLocks/>
          </p:cNvSpPr>
          <p:nvPr/>
        </p:nvSpPr>
        <p:spPr>
          <a:xfrm>
            <a:off x="352425" y="4038600"/>
            <a:ext cx="8324849" cy="249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35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é necessário quando queremos imprimir todos os itens de uma lista.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, você só pode imprimir um item de cada vez.</a:t>
            </a:r>
          </a:p>
          <a:p>
            <a:pPr algn="l"/>
            <a:endParaRPr lang="pt-BR" sz="2000" cap="none" dirty="0"/>
          </a:p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cuida de passar por todos os itens da lista automaticamente, enquanto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 precisaríamos escrever várias linhas de código para cada número.</a:t>
            </a:r>
          </a:p>
        </p:txBody>
      </p:sp>
    </p:spTree>
    <p:extLst>
      <p:ext uri="{BB962C8B-B14F-4D97-AF65-F5344CB8AC3E}">
        <p14:creationId xmlns:p14="http://schemas.microsoft.com/office/powerpoint/2010/main" val="587062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lista: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ABB3D4D-97A3-149F-B88A-4522EE2C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135575"/>
            <a:ext cx="6200775" cy="5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9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Acessar e Remover Elementos: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C2C366-0791-1E20-2705-A8C9269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95" y="1733551"/>
            <a:ext cx="7810002" cy="46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8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– lista de jogadores: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77FE0-CDA9-A38A-FB9E-35FDB677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776412"/>
            <a:ext cx="5781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carrinho de compras: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B7E42-C528-BA2A-4C2D-B29E8305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8ECFC-EEB4-96B6-1D83-A801B0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"/>
          <a:stretch/>
        </p:blipFill>
        <p:spPr>
          <a:xfrm>
            <a:off x="0" y="1645304"/>
            <a:ext cx="9144000" cy="45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números inteiros e adicione cinco números a ela. Em seguida, exiba todos os números.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72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1" y="4385733"/>
            <a:ext cx="5779294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nomes de alunos e adicione três nomes. Remova o segundo nome e exiba os nomes restantes.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86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47797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fortemente </a:t>
            </a:r>
            <a:r>
              <a:rPr lang="pt-BR" b="1" dirty="0" err="1"/>
              <a:t>tipada</a:t>
            </a:r>
            <a:r>
              <a:rPr lang="pt-BR" b="1" dirty="0"/>
              <a:t> quando não permite operações entre tipos de dados que são incompatíveis, e cada tipo de dado é estritamente definido. 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Por exemplo, somar uma </a:t>
            </a:r>
            <a:r>
              <a:rPr lang="pt-BR" b="1" dirty="0" err="1"/>
              <a:t>string</a:t>
            </a:r>
            <a:r>
              <a:rPr lang="pt-BR" b="1" dirty="0"/>
              <a:t> e um número geraria um erro, ao invés de tentar converter os dados de forma implícita.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072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Desafio: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Com base no exemplo da lista de times, adicione uma forma de remover um jogador.</a:t>
            </a:r>
          </a:p>
          <a:p>
            <a:r>
              <a:rPr lang="pt-BR" dirty="0"/>
              <a:t>O usuário deverá escolher o jogador que deseja eliminar, e a lista deve exibir os jogadores antes e depois da eliminação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163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Array</a:t>
            </a:r>
            <a:r>
              <a:rPr lang="pt-BR" dirty="0"/>
              <a:t> e </a:t>
            </a:r>
            <a:r>
              <a:rPr lang="pt-BR" dirty="0" err="1"/>
              <a:t>ArrayList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https://www.youtube.com/watch?v=4PmYdKNGAFA&amp;list=PLWDIW9R2A3tZPE1eyPIPc6qzp2lN2HpTY&amp;index=7</a:t>
            </a:r>
            <a:endParaRPr lang="pt-BR" dirty="0"/>
          </a:p>
          <a:p>
            <a:endParaRPr lang="pt-BR" dirty="0"/>
          </a:p>
          <a:p>
            <a:r>
              <a:rPr lang="pt-BR" dirty="0"/>
              <a:t>Vídeo sobre </a:t>
            </a:r>
            <a:r>
              <a:rPr lang="pt-BR" dirty="0" err="1"/>
              <a:t>List</a:t>
            </a:r>
            <a:r>
              <a:rPr lang="pt-BR" dirty="0"/>
              <a:t> em c#: </a:t>
            </a:r>
            <a:r>
              <a:rPr lang="pt-BR" dirty="0">
                <a:hlinkClick r:id="rId4"/>
              </a:rPr>
              <a:t>https://www.youtube.com/watch?v=vddjFwskK54&amp;list=PLWDIW9R2A3tYNEl1sRt3JtD4QvLD5fVXO&amp;index=18</a:t>
            </a:r>
            <a:endParaRPr lang="pt-BR" dirty="0"/>
          </a:p>
          <a:p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5"/>
              </a:rPr>
              <a:t>https://learn.microsoft.com/pt-br/dotnet/api/system.collections.generic.list-1?view=net-8.0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905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</a:t>
            </a:r>
            <a:r>
              <a:rPr lang="pt-BR" b="1" dirty="0" err="1"/>
              <a:t>multiparadigma</a:t>
            </a:r>
            <a:r>
              <a:rPr lang="pt-BR" b="1" dirty="0"/>
              <a:t> suporta mais de um paradigma de programação, como a programação orientada a objetos, funcional, procedural, entre outros.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04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O que é o c#?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28704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compilada quando o código-fonte escrito pelo programador é convertido por um compilador em código de máquina (binário) antes de ser executado.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540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62D6-AA26-9A8C-0AB5-AD1B5D4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5" y="473"/>
            <a:ext cx="7598569" cy="1456267"/>
          </a:xfrm>
        </p:spPr>
        <p:txBody>
          <a:bodyPr/>
          <a:lstStyle/>
          <a:p>
            <a:pPr algn="ctr"/>
            <a:r>
              <a:rPr lang="pt-BR" dirty="0"/>
              <a:t>Jogos desenvolvidos com c#:</a:t>
            </a:r>
          </a:p>
        </p:txBody>
      </p:sp>
      <p:pic>
        <p:nvPicPr>
          <p:cNvPr id="4" name="Imagem 3" descr="Logotip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E25352E-2450-F381-BBFF-A3DE308F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57" y="1109819"/>
            <a:ext cx="2376657" cy="2376657"/>
          </a:xfrm>
          <a:prstGeom prst="rect">
            <a:avLst/>
          </a:prstGeom>
        </p:spPr>
      </p:pic>
      <p:pic>
        <p:nvPicPr>
          <p:cNvPr id="6" name="Imagem 5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927590A-0723-0435-6B92-DE97A8F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5" y="3681769"/>
            <a:ext cx="3225980" cy="18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BE8031-0223-C6CA-D50B-26CDD203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" y="1455702"/>
            <a:ext cx="2726752" cy="2007608"/>
          </a:xfrm>
          <a:prstGeom prst="rect">
            <a:avLst/>
          </a:prstGeom>
        </p:spPr>
      </p:pic>
      <p:pic>
        <p:nvPicPr>
          <p:cNvPr id="12" name="Imagem 11" descr="Uma imagem contendo natureza&#10;&#10;Descrição gerada automaticamente">
            <a:extLst>
              <a:ext uri="{FF2B5EF4-FFF2-40B4-BE49-F238E27FC236}">
                <a16:creationId xmlns:a16="http://schemas.microsoft.com/office/drawing/2014/main" id="{BE8F82EF-0A01-63DB-ACD3-13ADD592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099" y="3644280"/>
            <a:ext cx="2966698" cy="1850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41B8A-1776-7B0C-980C-FF7615E6C9A5}"/>
              </a:ext>
            </a:extLst>
          </p:cNvPr>
          <p:cNvSpPr txBox="1"/>
          <p:nvPr/>
        </p:nvSpPr>
        <p:spPr>
          <a:xfrm>
            <a:off x="371192" y="6481992"/>
            <a:ext cx="9112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Unity: </a:t>
            </a:r>
            <a:r>
              <a:rPr lang="pt-BR" sz="900" dirty="0">
                <a:hlinkClick r:id="rId2"/>
              </a:rPr>
              <a:t>https://dotnet.microsoft.com/</a:t>
            </a:r>
            <a:r>
              <a:rPr lang="pt-BR" sz="900" dirty="0" err="1">
                <a:hlinkClick r:id="rId2"/>
              </a:rPr>
              <a:t>pt</a:t>
            </a:r>
            <a:r>
              <a:rPr lang="pt-BR" sz="900" dirty="0">
                <a:hlinkClick r:id="rId2"/>
              </a:rPr>
              <a:t>-br/apps/games/</a:t>
            </a:r>
            <a:r>
              <a:rPr lang="pt-BR" sz="900" dirty="0" err="1">
                <a:hlinkClick r:id="rId2"/>
              </a:rPr>
              <a:t>unity</a:t>
            </a:r>
            <a:r>
              <a:rPr lang="pt-BR" sz="900" dirty="0">
                <a:hlinkClick r:id="rId2"/>
              </a:rPr>
              <a:t>#:~:text=A%20Unity%20%C3%A9%20uma%20plataforma,e%20linguagem%20de%20programa%C3%A7%C3%A3o%20C%23.</a:t>
            </a:r>
            <a:endParaRPr lang="pt-BR" sz="900" dirty="0"/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B967F12-6CCF-4EE2-27F7-35F76459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78" y="3619422"/>
            <a:ext cx="3225980" cy="185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Lata vermelha com letras brancas em fundo azul&#10;&#10;Descrição gerada automaticamente com confiança baixa">
            <a:extLst>
              <a:ext uri="{FF2B5EF4-FFF2-40B4-BE49-F238E27FC236}">
                <a16:creationId xmlns:a16="http://schemas.microsoft.com/office/drawing/2014/main" id="{7339C5D2-6C7D-F7C2-19CF-15AC9A70C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1" y="1238547"/>
            <a:ext cx="2789737" cy="17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87915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9924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4c2c4e1-c8dd-4c3d-a488-326a29df0aa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42B0A4EB8A9043983ADBBA8BD87A76" ma:contentTypeVersion="14" ma:contentTypeDescription="Crie um novo documento." ma:contentTypeScope="" ma:versionID="f692398466c087c0f210ad046b2b017c">
  <xsd:schema xmlns:xsd="http://www.w3.org/2001/XMLSchema" xmlns:xs="http://www.w3.org/2001/XMLSchema" xmlns:p="http://schemas.microsoft.com/office/2006/metadata/properties" xmlns:ns3="94c2c4e1-c8dd-4c3d-a488-326a29df0aaf" xmlns:ns4="0ccd5264-0ae0-4d58-bd80-cf1f4d747877" targetNamespace="http://schemas.microsoft.com/office/2006/metadata/properties" ma:root="true" ma:fieldsID="476b344cec60b285b873bd5456a7ccdc" ns3:_="" ns4:_="">
    <xsd:import namespace="94c2c4e1-c8dd-4c3d-a488-326a29df0aaf"/>
    <xsd:import namespace="0ccd5264-0ae0-4d58-bd80-cf1f4d7478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2c4e1-c8dd-4c3d-a488-326a29df0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d5264-0ae0-4d58-bd80-cf1f4d74787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0ccd5264-0ae0-4d58-bd80-cf1f4d747877"/>
    <ds:schemaRef ds:uri="http://schemas.openxmlformats.org/package/2006/metadata/core-properties"/>
    <ds:schemaRef ds:uri="94c2c4e1-c8dd-4c3d-a488-326a29df0aaf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B2E323-72A0-4E9C-B7B4-11B344C58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2c4e1-c8dd-4c3d-a488-326a29df0aaf"/>
    <ds:schemaRef ds:uri="0ccd5264-0ae0-4d58-bd80-cf1f4d747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738</TotalTime>
  <Words>1662</Words>
  <Application>Microsoft Office PowerPoint</Application>
  <PresentationFormat>Apresentação na tela (4:3)</PresentationFormat>
  <Paragraphs>275</Paragraphs>
  <Slides>51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Base</vt:lpstr>
      <vt:lpstr>Introdução ao c#</vt:lpstr>
      <vt:lpstr>O que é o c#?</vt:lpstr>
      <vt:lpstr>O que é o c#?</vt:lpstr>
      <vt:lpstr>Exemplos de alto e baixo nível</vt:lpstr>
      <vt:lpstr>O que é o c#?</vt:lpstr>
      <vt:lpstr>O que é o c#?</vt:lpstr>
      <vt:lpstr>O que é o c#?</vt:lpstr>
      <vt:lpstr>Jogos desenvolvidos com c#:</vt:lpstr>
      <vt:lpstr>Vantagens do C#</vt:lpstr>
      <vt:lpstr>Desvantagens do C#</vt:lpstr>
      <vt:lpstr>Visual studio 2022</vt:lpstr>
      <vt:lpstr>Variáveis</vt:lpstr>
      <vt:lpstr>Variáveis</vt:lpstr>
      <vt:lpstr>Tipos de variável:</vt:lpstr>
      <vt:lpstr>Variáveis mais comuns no C#</vt:lpstr>
      <vt:lpstr>Exemplos onde utilizamos variáveis:</vt:lpstr>
      <vt:lpstr>Boas práticas na programação</vt:lpstr>
      <vt:lpstr>Operadores aritméticos:</vt:lpstr>
      <vt:lpstr>Iniciando o primeiro código:</vt:lpstr>
      <vt:lpstr>Primeiro código:</vt:lpstr>
      <vt:lpstr>Exemplo 1:</vt:lpstr>
      <vt:lpstr>Exemplo 2:</vt:lpstr>
      <vt:lpstr>Exemplo 3:</vt:lpstr>
      <vt:lpstr>Exemplo 4:</vt:lpstr>
      <vt:lpstr>Exercício 1</vt:lpstr>
      <vt:lpstr>Exercício 2</vt:lpstr>
      <vt:lpstr>Exercício 3</vt:lpstr>
      <vt:lpstr>Exercício 4</vt:lpstr>
      <vt:lpstr>Exercício 5 (desafio)</vt:lpstr>
      <vt:lpstr>Resposta: exercícios 1 &amp; 2</vt:lpstr>
      <vt:lpstr>Resposta: exercícios 3 &amp; 4</vt:lpstr>
      <vt:lpstr>Resposta: exercício 5</vt:lpstr>
      <vt:lpstr>Material de apoio </vt:lpstr>
      <vt:lpstr>Grupo do whatsapp</vt:lpstr>
      <vt:lpstr>Introdução ao c#</vt:lpstr>
      <vt:lpstr>coleções</vt:lpstr>
      <vt:lpstr>O que é uma lista?</vt:lpstr>
      <vt:lpstr>Utilização</vt:lpstr>
      <vt:lpstr>Declaração e inicialização</vt:lpstr>
      <vt:lpstr>Adição de elementos</vt:lpstr>
      <vt:lpstr>Acessar elementos</vt:lpstr>
      <vt:lpstr>Remover elementos</vt:lpstr>
      <vt:lpstr>foreach</vt:lpstr>
      <vt:lpstr>Exemplo de lista:</vt:lpstr>
      <vt:lpstr>Acessar e Remover Elementos:</vt:lpstr>
      <vt:lpstr>Exemplo – lista de jogadores:</vt:lpstr>
      <vt:lpstr>Exemplo carrinho de compras:</vt:lpstr>
      <vt:lpstr>Exercício 1</vt:lpstr>
      <vt:lpstr>Exercício 2:</vt:lpstr>
      <vt:lpstr>Desafio:</vt:lpstr>
      <vt:lpstr>Material de apoio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WMB: Suporte</dc:creator>
  <cp:lastModifiedBy>WMB: Suporte</cp:lastModifiedBy>
  <cp:revision>24</cp:revision>
  <dcterms:created xsi:type="dcterms:W3CDTF">2024-06-25T17:29:05Z</dcterms:created>
  <dcterms:modified xsi:type="dcterms:W3CDTF">2024-07-19T20:16:54Z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0x010100D542B0A4EB8A9043983ADBBA8BD87A76</vt:lpwstr>
  </property>
</Properties>
</file>